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sldIdLst>
    <p:sldId id="256" r:id="rId2"/>
    <p:sldId id="277" r:id="rId3"/>
    <p:sldId id="276" r:id="rId4"/>
    <p:sldId id="293" r:id="rId5"/>
    <p:sldId id="275" r:id="rId6"/>
    <p:sldId id="262" r:id="rId7"/>
    <p:sldId id="281" r:id="rId8"/>
    <p:sldId id="282" r:id="rId9"/>
    <p:sldId id="290" r:id="rId10"/>
    <p:sldId id="291" r:id="rId11"/>
    <p:sldId id="292" r:id="rId12"/>
    <p:sldId id="284" r:id="rId13"/>
    <p:sldId id="287" r:id="rId14"/>
    <p:sldId id="289" r:id="rId15"/>
    <p:sldId id="288" r:id="rId16"/>
    <p:sldId id="285" r:id="rId17"/>
    <p:sldId id="286" r:id="rId18"/>
  </p:sldIdLst>
  <p:sldSz cx="9144000" cy="6858000" type="screen4x3"/>
  <p:notesSz cx="6858000" cy="9144000"/>
  <p:custDataLst>
    <p:tags r:id="rId20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kaltenberg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0080CC"/>
    <a:srgbClr val="331A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88876" autoAdjust="0"/>
  </p:normalViewPr>
  <p:slideViewPr>
    <p:cSldViewPr>
      <p:cViewPr varScale="1">
        <p:scale>
          <a:sx n="79" d="100"/>
          <a:sy n="79" d="100"/>
        </p:scale>
        <p:origin x="-129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1E0306-3AA1-4CA0-B6E2-8B2F0D261C11}" type="datetimeFigureOut">
              <a:rPr lang="en-US"/>
              <a:pPr/>
              <a:t>11/12/2010</a:t>
            </a:fld>
            <a:endParaRPr lang="en-US" dirty="0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1346CDF-A7AE-43BD-B06D-BA7F3C75133D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724400"/>
            <a:ext cx="4572000" cy="1447800"/>
          </a:xfrm>
        </p:spPr>
        <p:txBody>
          <a:bodyPr/>
          <a:lstStyle>
            <a:lvl1pPr>
              <a:lnSpc>
                <a:spcPct val="9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4267200"/>
            <a:ext cx="3048000" cy="381000"/>
          </a:xfrm>
        </p:spPr>
        <p:txBody>
          <a:bodyPr/>
          <a:lstStyle>
            <a:lvl1pPr marL="0" indent="0">
              <a:buFontTx/>
              <a:buNone/>
              <a:defRPr sz="1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838200"/>
            <a:ext cx="19431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56769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33600"/>
            <a:ext cx="3810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3810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662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33600"/>
            <a:ext cx="7772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31A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31A66"/>
          </a:solidFill>
          <a:latin typeface="Times" pitchFamily="48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31A66"/>
          </a:solidFill>
          <a:latin typeface="Times" pitchFamily="48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31A66"/>
          </a:solidFill>
          <a:latin typeface="Times" pitchFamily="48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31A66"/>
          </a:solidFill>
          <a:latin typeface="Times" pitchFamily="48" charset="0"/>
          <a:ea typeface="ＭＳ Ｐゴシック" pitchFamily="4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31A66"/>
          </a:solidFill>
          <a:latin typeface="Times" pitchFamily="48" charset="0"/>
          <a:ea typeface="ＭＳ Ｐゴシック" pitchFamily="4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31A66"/>
          </a:solidFill>
          <a:latin typeface="Times" pitchFamily="48" charset="0"/>
          <a:ea typeface="ＭＳ Ｐゴシック" pitchFamily="4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31A66"/>
          </a:solidFill>
          <a:latin typeface="Times" pitchFamily="48" charset="0"/>
          <a:ea typeface="ＭＳ Ｐゴシック" pitchFamily="4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31A66"/>
          </a:solidFill>
          <a:latin typeface="Times" pitchFamily="48" charset="0"/>
          <a:ea typeface="ＭＳ Ｐゴシック" pitchFamily="48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sas.elluminate.com/site/external/jwsdetect/playback.jnlp?psid=2009-09-28.0914.M.4A6A54E4F33D57A59108B9913C5E50.vcr" TargetMode="External"/><Relationship Id="rId2" Type="http://schemas.openxmlformats.org/officeDocument/2006/relationships/hyperlink" Target="https://sas.elluminate.com/site/external/launch/play.jnlp?psid=2009-11-17.1347.M.68021B463F83FEF50C79127DF945E7.vc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mbhenry@k12.com" TargetMode="External"/><Relationship Id="rId2" Type="http://schemas.openxmlformats.org/officeDocument/2006/relationships/hyperlink" Target="mailto:nmccauley@k12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457200" y="4038600"/>
            <a:ext cx="8305800" cy="2514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Targeting At-Risk Learners in an Online Environment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500" dirty="0" smtClean="0"/>
              <a:t> Presented by Nichole McCauley and Megan Henry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6934200" cy="1066800"/>
          </a:xfrm>
        </p:spPr>
        <p:txBody>
          <a:bodyPr/>
          <a:lstStyle/>
          <a:p>
            <a:r>
              <a:rPr lang="en-US" dirty="0" smtClean="0"/>
              <a:t>Games-Who Wants to be a Millionaire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286000"/>
            <a:ext cx="381564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0"/>
            <a:ext cx="3853434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Games-Hollywood </a:t>
            </a:r>
            <a:r>
              <a:rPr lang="en-US" dirty="0" smtClean="0"/>
              <a:t>Squares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3016" y="3810000"/>
            <a:ext cx="378948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371600"/>
            <a:ext cx="5005766" cy="373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Instruction-MS Reading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7820025" cy="5074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Instruction-MS Reading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791015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Instruction-MS Reading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8106979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Up Arrow 4"/>
          <p:cNvSpPr/>
          <p:nvPr/>
        </p:nvSpPr>
        <p:spPr bwMode="auto">
          <a:xfrm>
            <a:off x="3733800" y="3276600"/>
            <a:ext cx="256032" cy="381000"/>
          </a:xfrm>
          <a:prstGeom prst="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6" name="Down Arrow 5"/>
          <p:cNvSpPr/>
          <p:nvPr/>
        </p:nvSpPr>
        <p:spPr bwMode="auto">
          <a:xfrm rot="5400000">
            <a:off x="3142488" y="4325112"/>
            <a:ext cx="256032" cy="597408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7" name="Right Arrow 6"/>
          <p:cNvSpPr/>
          <p:nvPr/>
        </p:nvSpPr>
        <p:spPr bwMode="auto">
          <a:xfrm>
            <a:off x="0" y="2209800"/>
            <a:ext cx="548640" cy="25603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8" name="Right Arrow 7"/>
          <p:cNvSpPr/>
          <p:nvPr/>
        </p:nvSpPr>
        <p:spPr bwMode="auto">
          <a:xfrm rot="5400000" flipH="1" flipV="1">
            <a:off x="6851142" y="5112258"/>
            <a:ext cx="533400" cy="242316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Watch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School Title I small group: S1 C2:PO 2. Real number operations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hlinkClick r:id="rId2"/>
              </a:rPr>
              <a:t> https://sas.elluminate.com/site/external/launch/play.jnlp?psid=2009-11-17.1347.M.68021B463F83FEF50C79127DF945E7.vcr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Grade 4, Title I small group: S1 C1 PO1: Express whole numbers through 6 digits using and connecting multiple representations. </a:t>
            </a:r>
          </a:p>
          <a:p>
            <a:pPr>
              <a:buNone/>
            </a:pPr>
            <a:r>
              <a:rPr lang="en-US" dirty="0" smtClean="0"/>
              <a:t>	 </a:t>
            </a:r>
            <a:r>
              <a:rPr lang="en-US" dirty="0" smtClean="0">
                <a:hlinkClick r:id="rId3"/>
              </a:rPr>
              <a:t>https://sas.elluminate.com/site/external/jwsdetect/playback.jnlp?psid=2009-09-28.0914.M.4A6A54E4F33D57A59108B9913C5E50.vcr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2290" name="Picture 2" descr="C:\Documents and Settings\nmccauley\Local Settings\Temporary Internet Files\Content.IE5\CSAEEBZD\MC90044631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5644862"/>
            <a:ext cx="1204569" cy="121313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groups of 4 discuss the ways you could reach struggling learners in an online environment</a:t>
            </a:r>
          </a:p>
          <a:p>
            <a:r>
              <a:rPr lang="en-US" dirty="0" smtClean="0"/>
              <a:t>Could you use any of the tools we presented?</a:t>
            </a:r>
          </a:p>
          <a:p>
            <a:r>
              <a:rPr lang="en-US" dirty="0" smtClean="0"/>
              <a:t>How do you currently meet the needs of your school’s struggling learners?</a:t>
            </a:r>
          </a:p>
          <a:p>
            <a:r>
              <a:rPr lang="en-US" dirty="0" smtClean="0"/>
              <a:t>Share best practices</a:t>
            </a:r>
            <a:endParaRPr lang="en-US" dirty="0"/>
          </a:p>
        </p:txBody>
      </p:sp>
      <p:pic>
        <p:nvPicPr>
          <p:cNvPr id="13314" name="Picture 2" descr="C:\Documents and Settings\nmccauley\Local Settings\Temporary Internet Files\Content.IE5\YC42SXM7\MC90032436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029200"/>
            <a:ext cx="1814170" cy="828446"/>
          </a:xfrm>
          <a:prstGeom prst="rect">
            <a:avLst/>
          </a:prstGeom>
          <a:noFill/>
        </p:spPr>
      </p:pic>
      <p:pic>
        <p:nvPicPr>
          <p:cNvPr id="13316" name="Picture 4" descr="C:\Documents and Settings\nmccauley\Local Settings\Temporary Internet Files\Content.IE5\R0441L32\MC91022102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3886200"/>
            <a:ext cx="2221923" cy="259080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hlinkClick r:id="rId2"/>
            </a:endParaRPr>
          </a:p>
          <a:p>
            <a:r>
              <a:rPr lang="en-US" dirty="0" smtClean="0"/>
              <a:t>Nichole McCauley: </a:t>
            </a:r>
            <a:r>
              <a:rPr lang="en-US" dirty="0" smtClean="0">
                <a:hlinkClick r:id="rId2"/>
              </a:rPr>
              <a:t>nmccauley@k12.com</a:t>
            </a:r>
            <a:endParaRPr lang="en-US" dirty="0" smtClean="0"/>
          </a:p>
          <a:p>
            <a:r>
              <a:rPr lang="en-US" dirty="0" smtClean="0"/>
              <a:t>Megan Henry: </a:t>
            </a:r>
            <a:r>
              <a:rPr lang="en-US" dirty="0" smtClean="0">
                <a:hlinkClick r:id="rId3"/>
              </a:rPr>
              <a:t>mbhenry@k12.com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Question Mark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86200" y="4800600"/>
            <a:ext cx="1238250" cy="109537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6629400" cy="1066800"/>
          </a:xfrm>
        </p:spPr>
        <p:txBody>
          <a:bodyPr/>
          <a:lstStyle/>
          <a:p>
            <a:r>
              <a:rPr lang="en-US" dirty="0" smtClean="0"/>
              <a:t>Speakers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267200"/>
          </a:xfrm>
        </p:spPr>
        <p:txBody>
          <a:bodyPr/>
          <a:lstStyle/>
          <a:p>
            <a:r>
              <a:rPr lang="en-US" dirty="0" smtClean="0"/>
              <a:t>Nichole McCauley</a:t>
            </a:r>
          </a:p>
          <a:p>
            <a:pPr lvl="1"/>
            <a:r>
              <a:rPr lang="en-US" dirty="0" smtClean="0"/>
              <a:t>K12, Inc.</a:t>
            </a:r>
          </a:p>
          <a:p>
            <a:pPr lvl="1"/>
            <a:r>
              <a:rPr lang="en-US" dirty="0" smtClean="0"/>
              <a:t>Academic Services</a:t>
            </a:r>
          </a:p>
          <a:p>
            <a:pPr lvl="1"/>
            <a:r>
              <a:rPr lang="en-US" dirty="0" smtClean="0"/>
              <a:t>Formerly the K-8 Principal for the Arizona Virtual Academy</a:t>
            </a:r>
          </a:p>
          <a:p>
            <a:pPr lvl="1"/>
            <a:r>
              <a:rPr lang="en-US" dirty="0" smtClean="0"/>
              <a:t>5 years in online education</a:t>
            </a:r>
          </a:p>
          <a:p>
            <a:pPr lvl="1"/>
            <a:r>
              <a:rPr lang="en-US" dirty="0" smtClean="0"/>
              <a:t>Teacher, administrator, trainer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724400" y="1828800"/>
            <a:ext cx="3810000" cy="4267200"/>
          </a:xfrm>
        </p:spPr>
        <p:txBody>
          <a:bodyPr/>
          <a:lstStyle/>
          <a:p>
            <a:r>
              <a:rPr lang="en-US" dirty="0" smtClean="0"/>
              <a:t>Megan Henry</a:t>
            </a:r>
          </a:p>
          <a:p>
            <a:pPr lvl="1"/>
            <a:r>
              <a:rPr lang="en-US" dirty="0" smtClean="0"/>
              <a:t>K12, Inc. </a:t>
            </a:r>
          </a:p>
          <a:p>
            <a:pPr lvl="1"/>
            <a:r>
              <a:rPr lang="en-US" dirty="0" smtClean="0"/>
              <a:t>Head of School, Arizona Virtual Academy</a:t>
            </a:r>
          </a:p>
          <a:p>
            <a:pPr lvl="1"/>
            <a:r>
              <a:rPr lang="en-US" dirty="0" smtClean="0"/>
              <a:t>5 years in online education</a:t>
            </a:r>
          </a:p>
          <a:p>
            <a:pPr lvl="1"/>
            <a:r>
              <a:rPr lang="en-US" dirty="0" smtClean="0"/>
              <a:t>Teacher, administrator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267200"/>
          </a:xfrm>
        </p:spPr>
        <p:txBody>
          <a:bodyPr/>
          <a:lstStyle/>
          <a:p>
            <a:r>
              <a:rPr lang="en-US" dirty="0" smtClean="0"/>
              <a:t>AZVA, in its 8</a:t>
            </a:r>
            <a:r>
              <a:rPr lang="en-US" baseline="30000" dirty="0" smtClean="0"/>
              <a:t>th</a:t>
            </a:r>
            <a:r>
              <a:rPr lang="en-US" dirty="0" smtClean="0"/>
              <a:t> year of operation, serves 4,515 students K-12, with 3,392 K-8 students and 1,123 High School </a:t>
            </a:r>
          </a:p>
          <a:p>
            <a:r>
              <a:rPr lang="en-US" dirty="0" smtClean="0"/>
              <a:t>Arizona Virtual Academy is a Title I school, with 56% of students who qualify for free/reduced lunch</a:t>
            </a:r>
          </a:p>
          <a:p>
            <a:r>
              <a:rPr lang="en-US" dirty="0" smtClean="0"/>
              <a:t>On average 55% of students are new to AZVA and virtual education.</a:t>
            </a:r>
          </a:p>
          <a:p>
            <a:r>
              <a:rPr lang="en-US" dirty="0" smtClean="0"/>
              <a:t>Need to quickly identify at-risk students and provide interventions</a:t>
            </a:r>
          </a:p>
          <a:p>
            <a:r>
              <a:rPr lang="en-US" dirty="0" smtClean="0"/>
              <a:t>Some hybrid locations but primarily online instruction</a:t>
            </a:r>
          </a:p>
          <a:p>
            <a:r>
              <a:rPr lang="en-US" dirty="0" smtClean="0"/>
              <a:t>Mandatory instructional sessions targeted towards areas of improvement</a:t>
            </a:r>
          </a:p>
          <a:p>
            <a:r>
              <a:rPr lang="en-US" dirty="0" smtClean="0"/>
              <a:t>In the online program, students work from home with a learning coach guiding them as their assigned teacher delivers direct instruction, monitors attendance and progress and provides intervention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AZVA serves a growing number of academically at-risk students who come to AZVA performing significantly below grade level</a:t>
            </a:r>
          </a:p>
          <a:p>
            <a:pPr lvl="1"/>
            <a:r>
              <a:rPr lang="en-US" dirty="0" smtClean="0"/>
              <a:t>55% of students are at-risk in the area of math</a:t>
            </a:r>
          </a:p>
          <a:p>
            <a:pPr lvl="1"/>
            <a:r>
              <a:rPr lang="en-US" dirty="0" smtClean="0"/>
              <a:t>27% of students are at-risk in the area of reading</a:t>
            </a:r>
          </a:p>
          <a:p>
            <a:pPr lvl="1"/>
            <a:r>
              <a:rPr lang="en-US" dirty="0" smtClean="0"/>
              <a:t>30% of high school students in remedial classes</a:t>
            </a:r>
          </a:p>
          <a:p>
            <a:pPr lvl="1"/>
            <a:r>
              <a:rPr lang="en-US" dirty="0" smtClean="0"/>
              <a:t>40% of new seniors are 18 or over</a:t>
            </a:r>
          </a:p>
          <a:p>
            <a:r>
              <a:rPr lang="en-US" dirty="0" smtClean="0"/>
              <a:t>Students are identified as at-risk through a ranking system that considers:</a:t>
            </a:r>
          </a:p>
          <a:p>
            <a:pPr lvl="1"/>
            <a:r>
              <a:rPr lang="en-US" dirty="0" smtClean="0"/>
              <a:t>AIMS/Stanford 10/DIBELS scores</a:t>
            </a:r>
          </a:p>
          <a:p>
            <a:pPr lvl="1"/>
            <a:r>
              <a:rPr lang="en-US" dirty="0" smtClean="0"/>
              <a:t>Previous coursework/report card/transcript</a:t>
            </a:r>
          </a:p>
          <a:p>
            <a:pPr lvl="1"/>
            <a:r>
              <a:rPr lang="en-US" dirty="0" err="1" smtClean="0"/>
              <a:t>Scantron</a:t>
            </a:r>
            <a:r>
              <a:rPr lang="en-US" dirty="0" smtClean="0"/>
              <a:t> Performance Series data</a:t>
            </a:r>
          </a:p>
          <a:p>
            <a:pPr lvl="1"/>
            <a:r>
              <a:rPr lang="en-US" dirty="0" smtClean="0"/>
              <a:t>Group status (special education, FRL, etc.)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Targeting Identified Students-Title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Started with a small pilot, later mandated for all Title I students (most at-risk)</a:t>
            </a:r>
          </a:p>
          <a:p>
            <a:r>
              <a:rPr lang="en-US" dirty="0" smtClean="0"/>
              <a:t>Mandatory online instructional sessions in math, reading and writing depending on subject for which they qualify for services</a:t>
            </a:r>
          </a:p>
          <a:p>
            <a:r>
              <a:rPr lang="en-US" dirty="0" smtClean="0"/>
              <a:t>Supplemental program along with instructional sessions</a:t>
            </a:r>
          </a:p>
          <a:p>
            <a:r>
              <a:rPr lang="en-US" dirty="0" smtClean="0"/>
              <a:t>Weekly Scantron assessments and/or DIBELS assessments to monitor progress</a:t>
            </a:r>
          </a:p>
          <a:p>
            <a:r>
              <a:rPr lang="en-US" dirty="0" smtClean="0"/>
              <a:t>Small group sessions (10 or less) or one-on-one</a:t>
            </a:r>
          </a:p>
          <a:p>
            <a:endParaRPr lang="en-US" dirty="0"/>
          </a:p>
        </p:txBody>
      </p:sp>
      <p:pic>
        <p:nvPicPr>
          <p:cNvPr id="9218" name="Picture 2" descr="C:\Documents and Settings\nmccauley\Local Settings\Temporary Internet Files\Content.IE5\CSAEEBZD\MC90043612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800600"/>
            <a:ext cx="1882775" cy="16986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6025"/>
            <a:ext cx="8534400" cy="609600"/>
          </a:xfrm>
        </p:spPr>
        <p:txBody>
          <a:bodyPr/>
          <a:lstStyle/>
          <a:p>
            <a:r>
              <a:rPr lang="en-US" dirty="0" smtClean="0"/>
              <a:t>Assessments, Instruction, Conferences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305800" cy="4495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Dynamic Indicators of Basic Literacy Skills (DIBELS) testing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Weekly Scantron Assessments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Test preparatory (Study Island) and remediation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Teachers conference with parents/learning coaches several times per month</a:t>
            </a:r>
            <a:endParaRPr lang="en-US" dirty="0"/>
          </a:p>
        </p:txBody>
      </p:sp>
      <p:pic>
        <p:nvPicPr>
          <p:cNvPr id="10242" name="Picture 2" descr="C:\Documents and Settings\nmccauley\Local Settings\Temporary Internet Files\Content.IE5\LUAX7235\MP90043939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4495800"/>
            <a:ext cx="2667000" cy="178054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READING: 25% increased at least one grade level</a:t>
            </a:r>
          </a:p>
          <a:p>
            <a:r>
              <a:rPr lang="en-US" dirty="0" smtClean="0"/>
              <a:t>WRITING: 53% increased at least one grade level</a:t>
            </a:r>
          </a:p>
          <a:p>
            <a:r>
              <a:rPr lang="en-US" dirty="0" smtClean="0"/>
              <a:t>MATH: 17% increased at least one grade level</a:t>
            </a:r>
            <a:endParaRPr lang="en-US" dirty="0"/>
          </a:p>
        </p:txBody>
      </p:sp>
      <p:pic>
        <p:nvPicPr>
          <p:cNvPr id="11267" name="Picture 3" descr="C:\Documents and Settings\nmccauley\Local Settings\Temporary Internet Files\Content.IE5\R0441L32\MC90008862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4419600"/>
            <a:ext cx="1566367" cy="17684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Direct Instruction-MS Math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28800"/>
            <a:ext cx="8238901" cy="4471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Instruction-MS Math (Pre- Algebra)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81200"/>
            <a:ext cx="8714169" cy="4263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K12 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K12 Template</Template>
  <TotalTime>1801</TotalTime>
  <Words>486</Words>
  <Application>Microsoft Office PowerPoint</Application>
  <PresentationFormat>On-screen Show (4:3)</PresentationFormat>
  <Paragraphs>69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K12 Template</vt:lpstr>
      <vt:lpstr>Targeting At-Risk Learners in an Online Environment   Presented by Nichole McCauley and Megan Henry</vt:lpstr>
      <vt:lpstr>Speakers</vt:lpstr>
      <vt:lpstr>Background</vt:lpstr>
      <vt:lpstr>Identifying Students</vt:lpstr>
      <vt:lpstr>Targeting Identified Students-Title I</vt:lpstr>
      <vt:lpstr>Assessments, Instruction, Conferences</vt:lpstr>
      <vt:lpstr>Gains</vt:lpstr>
      <vt:lpstr>Examples of Direct Instruction-MS Math</vt:lpstr>
      <vt:lpstr>Direct Instruction-MS Math (Pre- Algebra)</vt:lpstr>
      <vt:lpstr>Games-Who Wants to be a Millionaire</vt:lpstr>
      <vt:lpstr>Games-Hollywood Squares</vt:lpstr>
      <vt:lpstr>Direct Instruction-MS Reading</vt:lpstr>
      <vt:lpstr>Direct Instruction-MS Reading</vt:lpstr>
      <vt:lpstr>Direct Instruction-MS Reading</vt:lpstr>
      <vt:lpstr>Let’s Watch </vt:lpstr>
      <vt:lpstr>Activity</vt:lpstr>
      <vt:lpstr>Questions</vt:lpstr>
    </vt:vector>
  </TitlesOfParts>
  <Company>K12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  subtitle</dc:title>
  <dc:subject>Template</dc:subject>
  <dc:creator>nmccauley</dc:creator>
  <cp:lastModifiedBy>nmccauley</cp:lastModifiedBy>
  <cp:revision>56</cp:revision>
  <dcterms:created xsi:type="dcterms:W3CDTF">2010-06-23T21:02:20Z</dcterms:created>
  <dcterms:modified xsi:type="dcterms:W3CDTF">2010-11-12T15:48:24Z</dcterms:modified>
</cp:coreProperties>
</file>